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73" r:id="rId4"/>
    <p:sldId id="272" r:id="rId5"/>
    <p:sldId id="270" r:id="rId6"/>
    <p:sldId id="258" r:id="rId7"/>
    <p:sldId id="259" r:id="rId8"/>
    <p:sldId id="260" r:id="rId9"/>
    <p:sldId id="263" r:id="rId10"/>
    <p:sldId id="264" r:id="rId11"/>
    <p:sldId id="265" r:id="rId12"/>
    <p:sldId id="269" r:id="rId13"/>
    <p:sldId id="268" r:id="rId14"/>
    <p:sldId id="267" r:id="rId15"/>
    <p:sldId id="266" r:id="rId16"/>
    <p:sldId id="262" r:id="rId17"/>
    <p:sldId id="274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30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03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776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20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469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50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47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35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8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71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59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12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3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575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17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81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A1475-29A2-422E-9BF6-4B60FC05F6B5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105127-FE42-48FD-B9BA-685B6AB425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90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iotechnologia@uni.opole.pl" TargetMode="External"/><Relationship Id="rId2" Type="http://schemas.openxmlformats.org/officeDocument/2006/relationships/hyperlink" Target="mailto:abroz@uni.opole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zeuo.uni.opole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04114"/>
            <a:ext cx="9024257" cy="685800"/>
          </a:xfrm>
        </p:spPr>
        <p:txBody>
          <a:bodyPr>
            <a:normAutofit/>
          </a:bodyPr>
          <a:lstStyle/>
          <a:p>
            <a:pPr algn="ctr"/>
            <a:r>
              <a:rPr lang="pl-PL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www.stazeuo.uni.opole.pl</a:t>
            </a:r>
            <a:endParaRPr lang="pl-PL" sz="3000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314" y="576943"/>
            <a:ext cx="9133115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pl-PL" sz="4000" b="1" kern="0" dirty="0" smtClean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Płatne staże wakacyjne krajowe jedno- i trzymiesięczne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pl-PL" sz="32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 studentów kierunków Ochrona Środowiska,  Architektura Krajobrazu, Biologia </a:t>
            </a:r>
            <a:r>
              <a:rPr lang="pl-PL" sz="32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Biotechnologia </a:t>
            </a:r>
            <a:r>
              <a:rPr lang="pl-PL" sz="32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32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Biotechnologia Medyczna</a:t>
            </a:r>
            <a:endParaRPr lang="pl-PL" sz="32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rmAutofit fontScale="90000"/>
          </a:bodyPr>
          <a:lstStyle/>
          <a:p>
            <a:r>
              <a:rPr lang="pl-PL" sz="2800" b="1" u="sng" dirty="0"/>
              <a:t>Studenci Architektury Krajobrazu</a:t>
            </a:r>
            <a:r>
              <a:rPr lang="pl-PL" sz="2800" b="1" u="sng" dirty="0" smtClean="0"/>
              <a:t>:</a:t>
            </a:r>
            <a:endParaRPr lang="pl-PL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622688"/>
              </p:ext>
            </p:extLst>
          </p:nvPr>
        </p:nvGraphicFramePr>
        <p:xfrm>
          <a:off x="665018" y="1265709"/>
          <a:ext cx="8680863" cy="4802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784">
                  <a:extLst>
                    <a:ext uri="{9D8B030D-6E8A-4147-A177-3AD203B41FA5}">
                      <a16:colId xmlns:a16="http://schemas.microsoft.com/office/drawing/2014/main" val="348976264"/>
                    </a:ext>
                  </a:extLst>
                </a:gridCol>
                <a:gridCol w="4720652">
                  <a:extLst>
                    <a:ext uri="{9D8B030D-6E8A-4147-A177-3AD203B41FA5}">
                      <a16:colId xmlns:a16="http://schemas.microsoft.com/office/drawing/2014/main" val="3226007493"/>
                    </a:ext>
                  </a:extLst>
                </a:gridCol>
                <a:gridCol w="3399427">
                  <a:extLst>
                    <a:ext uri="{9D8B030D-6E8A-4147-A177-3AD203B41FA5}">
                      <a16:colId xmlns:a16="http://schemas.microsoft.com/office/drawing/2014/main" val="2999262912"/>
                    </a:ext>
                  </a:extLst>
                </a:gridCol>
              </a:tblGrid>
              <a:tr h="552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Miejsce praktyki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Adres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27325"/>
                  </a:ext>
                </a:extLst>
              </a:tr>
              <a:tr h="749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PAN Ogród Botaniczny, Centrum Zachowania Różnorodności Biologicznej w Powsinie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Prawdziwka 2, Warszawa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156469"/>
                  </a:ext>
                </a:extLst>
              </a:tr>
              <a:tr h="749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Firmie Flor-Bud Sp. z o.o. Zakład urządzania terenów zielonych w Opolu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Antoniego Słonimskiego,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425408"/>
                  </a:ext>
                </a:extLst>
              </a:tr>
              <a:tr h="440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Śląski Ogrodzie Botanicznym w Mikołowie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Sosnowa 5, Mikołów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055633"/>
                  </a:ext>
                </a:extLst>
              </a:tr>
              <a:tr h="749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Arboretum w Wojsławicach, Filia Ogrodu Botanicznego Uniwersytetu Wrocławskiego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Wojsławice 2, Niemcza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456359"/>
                  </a:ext>
                </a:extLst>
              </a:tr>
              <a:tr h="749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A&amp;K Studio Karolina Król Pracownia Architektury Krajobrazu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Kielecka 8 lok. 7,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835154"/>
                  </a:ext>
                </a:extLst>
              </a:tr>
              <a:tr h="402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Szkółki Konieczko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Szpitalna 1a, Gogolin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7702635"/>
                  </a:ext>
                </a:extLst>
              </a:tr>
              <a:tr h="40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Centrum Ogrodnicze Malejki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ul. Opolska 29, Przysiecz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07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54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2446"/>
          </a:xfrm>
        </p:spPr>
        <p:txBody>
          <a:bodyPr>
            <a:noAutofit/>
          </a:bodyPr>
          <a:lstStyle/>
          <a:p>
            <a:r>
              <a:rPr lang="pl-PL" sz="2800" b="1" u="sng" dirty="0"/>
              <a:t>Studenci Biologii</a:t>
            </a:r>
            <a:r>
              <a:rPr lang="pl-PL" sz="2800" b="1" u="sng" dirty="0" smtClean="0"/>
              <a:t>:</a:t>
            </a:r>
            <a:endParaRPr lang="pl-PL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289005"/>
              </p:ext>
            </p:extLst>
          </p:nvPr>
        </p:nvGraphicFramePr>
        <p:xfrm>
          <a:off x="1128156" y="1556659"/>
          <a:ext cx="7754588" cy="4440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398">
                  <a:extLst>
                    <a:ext uri="{9D8B030D-6E8A-4147-A177-3AD203B41FA5}">
                      <a16:colId xmlns:a16="http://schemas.microsoft.com/office/drawing/2014/main" val="1813772149"/>
                    </a:ext>
                  </a:extLst>
                </a:gridCol>
                <a:gridCol w="4321390">
                  <a:extLst>
                    <a:ext uri="{9D8B030D-6E8A-4147-A177-3AD203B41FA5}">
                      <a16:colId xmlns:a16="http://schemas.microsoft.com/office/drawing/2014/main" val="3942772610"/>
                    </a:ext>
                  </a:extLst>
                </a:gridCol>
                <a:gridCol w="2870800">
                  <a:extLst>
                    <a:ext uri="{9D8B030D-6E8A-4147-A177-3AD203B41FA5}">
                      <a16:colId xmlns:a16="http://schemas.microsoft.com/office/drawing/2014/main" val="2948474248"/>
                    </a:ext>
                  </a:extLst>
                </a:gridCol>
              </a:tblGrid>
              <a:tr h="559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Miejsce praktyki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Adres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323025"/>
                  </a:ext>
                </a:extLst>
              </a:tr>
              <a:tr h="54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Miejski Zarząd Usług Komunalnych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Strzelców Bytomskich 25, Gliwice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547543"/>
                  </a:ext>
                </a:extLst>
              </a:tr>
              <a:tr h="436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Zott Polska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Chłodnicza 6,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34857"/>
                  </a:ext>
                </a:extLst>
              </a:tr>
              <a:tr h="436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Zakład Hodowli Roślin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Modziurów, Rudnik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507304"/>
                  </a:ext>
                </a:extLst>
              </a:tr>
              <a:tr h="974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Powiatowa Stacja Sanitarno-Epidemiologiczna w Opolu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Krakowska 51, Opole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479454"/>
                  </a:ext>
                </a:extLst>
              </a:tr>
              <a:tr h="974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Wojewódzka Stacja Sanitarno-Epidemiologiczna w Opolu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Mickiewicza 1,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508769"/>
                  </a:ext>
                </a:extLst>
              </a:tr>
              <a:tr h="509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Wojewódzki Inspektorat Ochrony Środowiska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Nysy Łużyckiej 42, Opole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232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68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79" y="431470"/>
            <a:ext cx="9583388" cy="672935"/>
          </a:xfrm>
        </p:spPr>
        <p:txBody>
          <a:bodyPr>
            <a:noAutofit/>
          </a:bodyPr>
          <a:lstStyle/>
          <a:p>
            <a:r>
              <a:rPr lang="pl-PL" sz="2500" dirty="0" smtClean="0">
                <a:latin typeface="Cambria" pitchFamily="18" charset="0"/>
              </a:rPr>
              <a:t>Przewiduje się zakup następujących materiałów zużywalnych:</a:t>
            </a:r>
            <a:endParaRPr lang="pl-PL" sz="25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11" y="1056904"/>
            <a:ext cx="9503228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Biotechnologia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 Biotechnologia medyczna, Biologia, Ochrona Środowiska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(w przypadku stażu w laboratorium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):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4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fartuchy laboratoryjne bawełniane,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obuwie roboczo-ochronne,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rękawice gumowe/materiałowe/nitrylowe lub lateksowe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pudrowane,</a:t>
            </a:r>
            <a:endParaRPr lang="pl-PL" sz="22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 okulary ochronne, maski,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odczynniki chemiczne/pożywki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mikrobiologiczne/drobny sprzęt laboratoryjny 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niezbędne do wykonywania czynności w laboratoriach podczas odbywania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stażu.</a:t>
            </a:r>
            <a:endParaRPr lang="pl-PL" sz="22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57" y="609600"/>
            <a:ext cx="9262752" cy="577932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Kierunek Biologia i Ochrona Środowiska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(w przypadku stażu w terenie)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82" y="1460666"/>
            <a:ext cx="8596668" cy="448887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buty terenowe wodoodporne/kalosze,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spodnie typu leśnik/sportowe,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letnia kurtka przeciwdeszczowa,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- lornetka do obserwacji przyrody / czerpak entomologiczny z ramą ze stali nierdzewnej/inny sprzęt w zależności od charakteru placówki badawczej.</a:t>
            </a: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2615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077" y="261257"/>
            <a:ext cx="8596668" cy="10925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Architektura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Krajobrazu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(w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przypadku stażu w biurze architektonicznym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- 1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wariant):</a:t>
            </a:r>
            <a:endParaRPr lang="pl-PL" sz="24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077" y="1413164"/>
            <a:ext cx="8336037" cy="524889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Materiały biurowe, np.: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linijka aluminiowa (specjalistyczna)/ekierka/krzywik -3 rodzaje, 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węgiel rysunkowy,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rapidografy (4szt.), 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pisaki techniczne,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suche pastele,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farby olejne 24 szt.,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komplet pędzli o różnej grubości,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komplet ołówków o różnym stopniu twardości,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brystol papier/karton/płótno;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1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586" y="431470"/>
            <a:ext cx="8596668" cy="11103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700" b="1" dirty="0" smtClean="0">
                <a:latin typeface="Cambria" pitchFamily="18" charset="0"/>
                <a:ea typeface="Calibri" panose="020F0502020204030204" pitchFamily="34" charset="0"/>
              </a:rPr>
              <a:t>Architektura </a:t>
            </a:r>
            <a:r>
              <a:rPr lang="pl-PL" sz="2700" b="1" dirty="0" smtClean="0">
                <a:latin typeface="Cambria" pitchFamily="18" charset="0"/>
                <a:ea typeface="Calibri" panose="020F0502020204030204" pitchFamily="34" charset="0"/>
              </a:rPr>
              <a:t>Krajobrazu – </a:t>
            </a:r>
            <a:r>
              <a:rPr lang="pl-PL" sz="2700" dirty="0" smtClean="0">
                <a:latin typeface="Cambria" pitchFamily="18" charset="0"/>
                <a:ea typeface="Calibri" panose="020F0502020204030204" pitchFamily="34" charset="0"/>
              </a:rPr>
              <a:t>(w </a:t>
            </a:r>
            <a:r>
              <a:rPr lang="pl-PL" sz="2700" dirty="0" smtClean="0">
                <a:latin typeface="Cambria" pitchFamily="18" charset="0"/>
                <a:ea typeface="Calibri" panose="020F0502020204030204" pitchFamily="34" charset="0"/>
              </a:rPr>
              <a:t>przypadku stażu w biurze architektonicznym </a:t>
            </a:r>
            <a:r>
              <a:rPr lang="pl-PL" sz="2700" dirty="0" smtClean="0">
                <a:latin typeface="Cambria" pitchFamily="18" charset="0"/>
                <a:ea typeface="Calibri" panose="020F0502020204030204" pitchFamily="34" charset="0"/>
              </a:rPr>
              <a:t> -2 </a:t>
            </a:r>
            <a:r>
              <a:rPr lang="pl-PL" sz="2700" dirty="0" smtClean="0">
                <a:latin typeface="Cambria" pitchFamily="18" charset="0"/>
                <a:ea typeface="Calibri" panose="020F0502020204030204" pitchFamily="34" charset="0"/>
              </a:rPr>
              <a:t>wariant): </a:t>
            </a: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864426"/>
            <a:ext cx="8686173" cy="453439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Materiały biurowe, np.: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posypka (4 rodzaje),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tektura falista w rolce różne kolory/filc,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podłoże do makiet,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zestaw noży/skalpeli do makiet,</a:t>
            </a:r>
            <a:endParaRPr lang="pl-PL" sz="2200" dirty="0" smtClean="0"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latin typeface="Cambria" pitchFamily="18" charset="0"/>
                <a:ea typeface="Calibri" panose="020F0502020204030204" pitchFamily="34" charset="0"/>
              </a:rPr>
              <a:t>- miniaturowe drzewka, elementy konstrukcji, domów</a:t>
            </a:r>
            <a:endParaRPr lang="pl-PL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2" y="319644"/>
            <a:ext cx="9448801" cy="16288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300" b="1" dirty="0" smtClean="0">
                <a:latin typeface="Cambria" pitchFamily="18" charset="0"/>
                <a:ea typeface="Calibri" panose="020F0502020204030204" pitchFamily="34" charset="0"/>
                <a:cs typeface="Times New Roman" pitchFamily="18" charset="0"/>
              </a:rPr>
              <a:t>Architektura </a:t>
            </a:r>
            <a:r>
              <a:rPr lang="pl-PL" sz="2300" b="1" dirty="0" smtClean="0">
                <a:latin typeface="Cambria" pitchFamily="18" charset="0"/>
                <a:ea typeface="Calibri" panose="020F0502020204030204" pitchFamily="34" charset="0"/>
                <a:cs typeface="Times New Roman" pitchFamily="18" charset="0"/>
              </a:rPr>
              <a:t>Krajobrazu </a:t>
            </a:r>
            <a:r>
              <a:rPr lang="pl-PL" sz="2300" dirty="0" smtClean="0">
                <a:latin typeface="Cambria" pitchFamily="18" charset="0"/>
                <a:ea typeface="Calibri" panose="020F0502020204030204" pitchFamily="34" charset="0"/>
                <a:cs typeface="Times New Roman" pitchFamily="18" charset="0"/>
              </a:rPr>
              <a:t>(w</a:t>
            </a:r>
            <a:r>
              <a:rPr lang="pl-PL" sz="23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pl-PL" sz="2300" dirty="0" smtClean="0">
                <a:latin typeface="Cambria" pitchFamily="18" charset="0"/>
                <a:cs typeface="Times New Roman" pitchFamily="18" charset="0"/>
              </a:rPr>
              <a:t>przypadku stażu w ogrodzie botanicznym czy szkółce drzew </a:t>
            </a:r>
            <a:r>
              <a:rPr lang="pl-PL" sz="2300" dirty="0" smtClean="0">
                <a:latin typeface="Cambria" pitchFamily="18" charset="0"/>
                <a:cs typeface="Times New Roman" pitchFamily="18" charset="0"/>
              </a:rPr>
              <a:t>i </a:t>
            </a:r>
            <a:r>
              <a:rPr lang="pl-PL" sz="2300" dirty="0" smtClean="0">
                <a:latin typeface="Cambria" pitchFamily="18" charset="0"/>
                <a:cs typeface="Times New Roman" pitchFamily="18" charset="0"/>
              </a:rPr>
              <a:t>krzewów:</a:t>
            </a:r>
            <a:endParaRPr lang="pl-PL" sz="23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61" y="2054431"/>
            <a:ext cx="9578438" cy="45482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- sekator nożycowy dwuręczny/inny sprzęt przycinający np. dźwigniowe nożyce do żywopłotu,</a:t>
            </a:r>
            <a:endParaRPr lang="pl-PL" sz="2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 ogrodniczki/spodnie robocze letnie,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 buty terenowe wodoodporne + pas na narzędzia, </a:t>
            </a:r>
            <a:endParaRPr lang="pl-PL" sz="22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- grabie do liści/grabie uniwersalne/szczotka uniwersalna/szczotka </a:t>
            </a:r>
            <a:b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do czyszczenia chodników,</a:t>
            </a:r>
            <a:endParaRPr lang="pl-PL" sz="2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libri" panose="020F0502020204030204" pitchFamily="34" charset="0"/>
              </a:rPr>
              <a:t>- łopata/szpadel ostry/szpadel prosty.</a:t>
            </a:r>
            <a:endParaRPr lang="pl-PL" sz="2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mbria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10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5459" y="372094"/>
            <a:ext cx="8596668" cy="494806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V. SZCZEGÓŁY I RODZAJ WSPARCIA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6082" y="1104407"/>
            <a:ext cx="8596668" cy="38713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b="1" dirty="0" smtClean="0"/>
              <a:t>Status osoby na rynku pracy w chwili przystąpienia do projektu</a:t>
            </a:r>
            <a:endParaRPr lang="pl-PL" sz="2200" dirty="0" smtClean="0"/>
          </a:p>
          <a:p>
            <a:pPr>
              <a:buNone/>
            </a:pPr>
            <a:r>
              <a:rPr lang="pl-PL" sz="2200" dirty="0" smtClean="0">
                <a:sym typeface="Wingdings 2"/>
              </a:rPr>
              <a:t></a:t>
            </a:r>
            <a:r>
              <a:rPr lang="pl-PL" sz="2200" dirty="0" smtClean="0"/>
              <a:t> osoba bezrobotna zarejestrowana w ewidencji urzędów pracy</a:t>
            </a:r>
          </a:p>
          <a:p>
            <a:pPr>
              <a:buNone/>
            </a:pPr>
            <a:r>
              <a:rPr lang="pl-PL" sz="2200" dirty="0" smtClean="0">
                <a:sym typeface="Wingdings 2"/>
              </a:rPr>
              <a:t></a:t>
            </a:r>
            <a:r>
              <a:rPr lang="pl-PL" sz="2200" dirty="0" smtClean="0"/>
              <a:t> w tym: osoba długotrwale bezrobotna</a:t>
            </a:r>
          </a:p>
          <a:p>
            <a:pPr>
              <a:buNone/>
            </a:pPr>
            <a:r>
              <a:rPr lang="pl-PL" sz="2200" dirty="0" smtClean="0">
                <a:sym typeface="Wingdings 2"/>
              </a:rPr>
              <a:t></a:t>
            </a:r>
            <a:r>
              <a:rPr lang="pl-PL" sz="2200" dirty="0" smtClean="0"/>
              <a:t> osoba bezrobotna niezarejestrowana w ewidencji urzędów pracy</a:t>
            </a:r>
          </a:p>
          <a:p>
            <a:pPr>
              <a:buNone/>
            </a:pPr>
            <a:r>
              <a:rPr lang="pl-PL" sz="2200" dirty="0" smtClean="0">
                <a:sym typeface="Wingdings 2"/>
              </a:rPr>
              <a:t></a:t>
            </a:r>
            <a:r>
              <a:rPr lang="pl-PL" sz="2200" dirty="0" smtClean="0"/>
              <a:t> osoba bierna zawodowo</a:t>
            </a:r>
          </a:p>
          <a:p>
            <a:pPr>
              <a:buNone/>
            </a:pPr>
            <a:r>
              <a:rPr lang="pl-PL" sz="2200" dirty="0" smtClean="0">
                <a:sym typeface="Wingdings 2"/>
              </a:rPr>
              <a:t></a:t>
            </a:r>
            <a:r>
              <a:rPr lang="pl-PL" sz="2200" dirty="0" smtClean="0"/>
              <a:t> osoba pracująca</a:t>
            </a:r>
          </a:p>
          <a:p>
            <a:pPr>
              <a:buNone/>
            </a:pPr>
            <a:r>
              <a:rPr lang="pl-PL" sz="2200" b="1" dirty="0" smtClean="0"/>
              <a:t>Wykonywany zawód ………………………</a:t>
            </a:r>
            <a:endParaRPr lang="pl-PL" sz="2200" dirty="0" smtClean="0"/>
          </a:p>
          <a:p>
            <a:pPr>
              <a:buNone/>
            </a:pPr>
            <a:r>
              <a:rPr lang="pl-PL" sz="2200" b="1" dirty="0" smtClean="0"/>
              <a:t>Zatrudniony w</a:t>
            </a:r>
            <a:r>
              <a:rPr lang="pl-PL" sz="2200" dirty="0" smtClean="0"/>
              <a:t> …………………………… 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85007" y="5023264"/>
            <a:ext cx="10379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UWAGA:</a:t>
            </a:r>
          </a:p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Student studiów stacjonarnych – o ile nie pracuje - traktowany jest jako osoba bierna zawodowo</a:t>
            </a:r>
            <a:endParaRPr lang="pl-PL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88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584" y="526473"/>
            <a:ext cx="8596668" cy="1575460"/>
          </a:xfrm>
        </p:spPr>
        <p:txBody>
          <a:bodyPr>
            <a:normAutofit/>
          </a:bodyPr>
          <a:lstStyle/>
          <a:p>
            <a:r>
              <a:rPr lang="pl-PL" sz="3100" b="1" dirty="0" smtClean="0">
                <a:latin typeface="Cambria" pitchFamily="18" charset="0"/>
              </a:rPr>
              <a:t>WIĘCEJ INFORMACJI NA STRONIE: www.stazeuo.uni.opole.pl	</a:t>
            </a:r>
            <a:r>
              <a:rPr lang="pl-PL" sz="3100" dirty="0" smtClean="0">
                <a:latin typeface="Cambria" pitchFamily="18" charset="0"/>
              </a:rPr>
              <a:t/>
            </a:r>
            <a:br>
              <a:rPr lang="pl-PL" sz="3100" dirty="0" smtClean="0">
                <a:latin typeface="Cambria" pitchFamily="18" charset="0"/>
              </a:rPr>
            </a:br>
            <a:r>
              <a:rPr lang="pl-PL" sz="3100" dirty="0" smtClean="0">
                <a:latin typeface="Cambria" pitchFamily="18" charset="0"/>
              </a:rPr>
              <a:t>oraz dodatkowo:</a:t>
            </a:r>
            <a:r>
              <a:rPr lang="pl-PL" sz="3200" dirty="0" smtClean="0">
                <a:latin typeface="Cambria" pitchFamily="18" charset="0"/>
              </a:rPr>
              <a:t>	</a:t>
            </a:r>
            <a:endParaRPr lang="pl-P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61" y="2196935"/>
            <a:ext cx="9203376" cy="4322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kierunków Ochrona Środowiska,  Architektura Krajobrazu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i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Biologia </a:t>
            </a:r>
          </a:p>
          <a:p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ul. Oleska 22, pok. 207 – mgr Agnieszka Brożonowicz – kierownik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Projektu,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tel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. 77 401 60 20, e-mail: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hlinkClick r:id="rId2"/>
              </a:rPr>
              <a:t>abroz@uni.opole.pl</a:t>
            </a:r>
            <a:endParaRPr 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dla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kierunków Biotechnologia i Biotechnologia Medyczna</a:t>
            </a:r>
          </a:p>
          <a:p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ul. Kominka 6A, pok. 217 – mgr Karolina Wilk – koordynator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zadania,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tel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. 77 401 60 50, e-mail: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hlinkClick r:id="rId3"/>
              </a:rPr>
              <a:t>biotechnologia@uni.opole.pl</a:t>
            </a:r>
            <a:endParaRPr 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4028"/>
            <a:ext cx="9220200" cy="619397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 smtClean="0">
                <a:latin typeface="Cambria" pitchFamily="18" charset="0"/>
              </a:rPr>
              <a:t>Płatne staże krajowe </a:t>
            </a:r>
            <a:r>
              <a:rPr lang="pl-PL" sz="2400" dirty="0">
                <a:latin typeface="Cambria" pitchFamily="18" charset="0"/>
              </a:rPr>
              <a:t>dla studentów kierunków </a:t>
            </a:r>
            <a:r>
              <a:rPr lang="pl-PL" sz="2400" b="1" dirty="0">
                <a:latin typeface="Cambria" pitchFamily="18" charset="0"/>
              </a:rPr>
              <a:t>Ochrona Środowiska, Architektura Krajobrazu, Biologia </a:t>
            </a:r>
            <a:r>
              <a:rPr lang="pl-PL" sz="2400" b="1" dirty="0" smtClean="0">
                <a:latin typeface="Cambria" pitchFamily="18" charset="0"/>
              </a:rPr>
              <a:t/>
            </a:r>
            <a:br>
              <a:rPr lang="pl-PL" sz="2400" b="1" dirty="0" smtClean="0">
                <a:latin typeface="Cambria" pitchFamily="18" charset="0"/>
              </a:rPr>
            </a:br>
            <a:r>
              <a:rPr lang="pl-PL" sz="2400" b="1" dirty="0" smtClean="0">
                <a:latin typeface="Cambria" pitchFamily="18" charset="0"/>
              </a:rPr>
              <a:t>oraz </a:t>
            </a:r>
            <a:r>
              <a:rPr lang="pl-PL" sz="2400" b="1" dirty="0">
                <a:latin typeface="Cambria" pitchFamily="18" charset="0"/>
              </a:rPr>
              <a:t>Biotechnologia </a:t>
            </a:r>
            <a:r>
              <a:rPr lang="pl-PL" sz="2400" b="1" dirty="0" smtClean="0">
                <a:latin typeface="Cambria" pitchFamily="18" charset="0"/>
              </a:rPr>
              <a:t>i </a:t>
            </a:r>
            <a:r>
              <a:rPr lang="pl-PL" sz="2400" b="1" dirty="0">
                <a:latin typeface="Cambria" pitchFamily="18" charset="0"/>
              </a:rPr>
              <a:t>Biotechnologia Medyczna</a:t>
            </a:r>
            <a:r>
              <a:rPr lang="pl-PL" sz="2400" b="1" dirty="0" smtClean="0">
                <a:latin typeface="Cambria" pitchFamily="18" charset="0"/>
              </a:rPr>
              <a:t>.</a:t>
            </a:r>
            <a:r>
              <a:rPr lang="pl-PL" sz="2400" dirty="0" smtClean="0">
                <a:latin typeface="Cambria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 smtClean="0">
                <a:latin typeface="Cambria" pitchFamily="18" charset="0"/>
              </a:rPr>
              <a:t>Wysokiej jakości staże </a:t>
            </a:r>
            <a:r>
              <a:rPr lang="pl-PL" sz="2400" dirty="0" smtClean="0">
                <a:latin typeface="Cambria" pitchFamily="18" charset="0"/>
              </a:rPr>
              <a:t>jednomiesięczne przewidziano dla studentów I </a:t>
            </a:r>
            <a:r>
              <a:rPr lang="pl-PL" sz="2400" dirty="0" smtClean="0">
                <a:latin typeface="Cambria" pitchFamily="18" charset="0"/>
              </a:rPr>
              <a:t>stopnia, zaś  staże </a:t>
            </a:r>
            <a:r>
              <a:rPr lang="pl-PL" sz="2400" dirty="0" smtClean="0">
                <a:latin typeface="Cambria" pitchFamily="18" charset="0"/>
              </a:rPr>
              <a:t>trzymiesięczne przewidziano dla studentów II stopnia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pl-PL" sz="1200" dirty="0">
              <a:latin typeface="Cambria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>
                <a:latin typeface="Cambria" pitchFamily="18" charset="0"/>
              </a:rPr>
              <a:t>Uczestnikami Projektu będą studenci czterech ostatnich semestrów studiów powyższych kierunków, w wieku </a:t>
            </a:r>
            <a:r>
              <a:rPr lang="pl-PL" sz="2400" b="1" dirty="0">
                <a:latin typeface="Cambria" pitchFamily="18" charset="0"/>
              </a:rPr>
              <a:t>19-35 lat</a:t>
            </a:r>
            <a:r>
              <a:rPr lang="pl-PL" sz="2400" dirty="0">
                <a:latin typeface="Cambria" pitchFamily="18" charset="0"/>
              </a:rPr>
              <a:t> (możliwy jest udział osób starszych </a:t>
            </a:r>
            <a:r>
              <a:rPr lang="pl-PL" sz="2400" dirty="0" smtClean="0">
                <a:latin typeface="Cambria" pitchFamily="18" charset="0"/>
              </a:rPr>
              <a:t>o </a:t>
            </a:r>
            <a:r>
              <a:rPr lang="pl-PL" sz="2400" dirty="0">
                <a:latin typeface="Cambria" pitchFamily="18" charset="0"/>
              </a:rPr>
              <a:t>ile będą spełniać pozostałe warunki</a:t>
            </a:r>
            <a:r>
              <a:rPr lang="pl-PL" sz="2400" dirty="0" smtClean="0">
                <a:latin typeface="Cambria" pitchFamily="18" charset="0"/>
              </a:rPr>
              <a:t>).</a:t>
            </a:r>
            <a:endParaRPr lang="pl-PL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713" y="261258"/>
            <a:ext cx="7861025" cy="45126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 smtClean="0">
                <a:latin typeface="Cambria" pitchFamily="18" charset="0"/>
              </a:rPr>
              <a:t>Zasady rekrutacji</a:t>
            </a:r>
            <a:endParaRPr lang="pl-PL" sz="32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136" y="950026"/>
            <a:ext cx="9547760" cy="565265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200" dirty="0" smtClean="0">
                <a:latin typeface="Cambria" pitchFamily="18" charset="0"/>
              </a:rPr>
              <a:t>O staż może ubiegać się osoba, która spełnia łącznie następujące warunki formalne: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pl-PL" sz="2200" dirty="0" smtClean="0">
                <a:latin typeface="Cambria" pitchFamily="18" charset="0"/>
              </a:rPr>
              <a:t>jest studentem(</a:t>
            </a:r>
            <a:r>
              <a:rPr lang="pl-PL" sz="2200" dirty="0" err="1" smtClean="0">
                <a:latin typeface="Cambria" pitchFamily="18" charset="0"/>
              </a:rPr>
              <a:t>ką</a:t>
            </a:r>
            <a:r>
              <a:rPr lang="pl-PL" sz="2200" dirty="0" smtClean="0">
                <a:latin typeface="Cambria" pitchFamily="18" charset="0"/>
              </a:rPr>
              <a:t>)  jednego z czterech  ostatnich semestrów jednego </a:t>
            </a:r>
            <a:br>
              <a:rPr lang="pl-PL" sz="22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z kierunków objętych wsparciem,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pl-PL" sz="2200" dirty="0" smtClean="0">
                <a:latin typeface="Cambria" pitchFamily="18" charset="0"/>
              </a:rPr>
              <a:t>nie posiada doświadczenia zawodowego lub posiada doświadczenie </a:t>
            </a:r>
            <a:br>
              <a:rPr lang="pl-PL" sz="22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w obszarach niezwiązanych  z kierunkiem kształcenia,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pl-PL" sz="2200" dirty="0" smtClean="0">
                <a:latin typeface="Cambria" pitchFamily="18" charset="0"/>
              </a:rPr>
              <a:t>nie jest uczestnikiem/</a:t>
            </a:r>
            <a:r>
              <a:rPr lang="pl-PL" sz="2200" dirty="0" err="1" smtClean="0">
                <a:latin typeface="Cambria" pitchFamily="18" charset="0"/>
              </a:rPr>
              <a:t>czką</a:t>
            </a:r>
            <a:r>
              <a:rPr lang="pl-PL" sz="2200" dirty="0" smtClean="0">
                <a:latin typeface="Cambria" pitchFamily="18" charset="0"/>
              </a:rPr>
              <a:t> programu Erasmus +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200" dirty="0" smtClean="0">
                <a:latin typeface="Cambria" pitchFamily="18" charset="0"/>
              </a:rPr>
              <a:t>Osoba, która utraci status studenta Uniwersytetu Opolskiego traci prawo </a:t>
            </a:r>
            <a:br>
              <a:rPr lang="pl-PL" sz="22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do udziału w stażu. Nie dotyczy to absolwentów, którzy przystąpili </a:t>
            </a:r>
            <a:br>
              <a:rPr lang="pl-PL" sz="22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do projektu i podpisali umowę stażową w trakcie trwania studiów </a:t>
            </a:r>
            <a:br>
              <a:rPr lang="pl-PL" sz="22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i rozpoczęli lub kontynuowali staż po zakończeniu kształcenia.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273133"/>
            <a:ext cx="9583387" cy="53438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dirty="0" smtClean="0">
                <a:latin typeface="Cambria" pitchFamily="18" charset="0"/>
              </a:rPr>
              <a:t>Listy rankingowe ustalane będą w oparciu o „wskaźnik stażowy”: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08758" y="973779"/>
            <a:ext cx="953588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średnia arytmetyczna ocen z egzaminów i zaliczeń w roku poprzedzającym rozpoczęcie stażu, naliczona elektronicznie </a:t>
            </a:r>
            <a:b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</a:b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przez system Policz Średnią  (kandydat uzyskuje 1-4 pkt),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aktywność kandydata w trakcie studiów na kierunku objętym wsparciem, np. udział w: kołach naukowych, obozach naukowych, samorządzie studenckim, organizacjach studenckich, konferencjach naukowych, seminariach, stażach, warsztatach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,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kursach, szkoleniach, wolontariat oraz innych formach aktywności - zaświadczenia potwierdzające ww. aktywność (za każdą kandydat otrzymuje 0,25 </a:t>
            </a:r>
            <a:r>
              <a:rPr lang="pl-PL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pkt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),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posiadane orzeczenie o niepełnosprawności (kandydat uzyskuje 1 </a:t>
            </a:r>
            <a:r>
              <a:rPr lang="pl-PL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pkt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),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ocena listu motywacyjnego (kandydat uzyskuje 1-4 </a:t>
            </a:r>
            <a:r>
              <a:rPr lang="pl-PL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pkt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 – list zamieszcza się wewnątrz formularza zgłoszeniowego.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91886"/>
            <a:ext cx="8596668" cy="613558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Cambria" pitchFamily="18" charset="0"/>
              </a:rPr>
              <a:t>Rekrutacja – dokumenty zbieramy od 1.02.2018 r.</a:t>
            </a:r>
            <a:endParaRPr lang="pl-PL" sz="2800" b="1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15143"/>
            <a:ext cx="8596668" cy="484315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   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Dokumentacja będzie dostępna na stronie Projektu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hlinkClick r:id="rId2"/>
              </a:rPr>
              <a:t>www.stazeuo.uni.opole.pl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oraz u obu koordynatorek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Projektu.</a:t>
            </a:r>
          </a:p>
          <a:p>
            <a:pPr>
              <a:spcBef>
                <a:spcPts val="1200"/>
              </a:spcBef>
              <a:buNone/>
            </a:pPr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NIEZBĘDNE DOKUMETY STAŻOWE:</a:t>
            </a:r>
            <a:endParaRPr lang="pl-PL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Regulamin stażu (zaparafowany przez wnioskodawcę)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Formularz zgłoszeniowy (cv i życiorys uzupełniamy w formularzu)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Oświadczenie uczestnika projektu</a:t>
            </a:r>
            <a:endParaRPr lang="pl-PL" sz="28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9228"/>
            <a:ext cx="8596668" cy="816429"/>
          </a:xfrm>
        </p:spPr>
        <p:txBody>
          <a:bodyPr>
            <a:normAutofit/>
          </a:bodyPr>
          <a:lstStyle/>
          <a:p>
            <a:r>
              <a:rPr lang="pl-PL" sz="3000" dirty="0" smtClean="0">
                <a:latin typeface="Cambria" pitchFamily="18" charset="0"/>
              </a:rPr>
              <a:t>Każdemu stażyście oferowane jest:</a:t>
            </a:r>
            <a:endParaRPr lang="pl-PL" sz="3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63" y="1262743"/>
            <a:ext cx="9272209" cy="5431971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stypendium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stażowe w wysokości 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2220 zł brutto/m-c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, </a:t>
            </a:r>
            <a:b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</a:b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które jest </a:t>
            </a:r>
            <a:r>
              <a:rPr lang="pl-PL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ozusowane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.</a:t>
            </a: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W związku z powyższym, jeśli stażysta jest ubezpieczany przez rodziców – na czas stażu musi się wyrejestrować,</a:t>
            </a:r>
          </a:p>
          <a:p>
            <a:pPr lvl="0">
              <a:spcBef>
                <a:spcPts val="1200"/>
              </a:spcBef>
            </a:pP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zakwaterowanie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poza miejscem zamieszkania – o ile staż realizowany jest powyżej 50 km od miejsca zamieszkania, </a:t>
            </a:r>
          </a:p>
          <a:p>
            <a:pPr lvl="0">
              <a:spcBef>
                <a:spcPts val="1200"/>
              </a:spcBef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dojazd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z domu do miejsca stażu (max. 200 zł), </a:t>
            </a:r>
          </a:p>
          <a:p>
            <a:pPr lvl="0">
              <a:spcBef>
                <a:spcPts val="1200"/>
              </a:spcBef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niezbędne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badania lekarskie,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</a:t>
            </a:r>
          </a:p>
          <a:p>
            <a:pPr lvl="0">
              <a:spcBef>
                <a:spcPts val="1200"/>
              </a:spcBef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ubezpieczenie stażysty od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NNW,</a:t>
            </a:r>
            <a:endParaRPr lang="pl-PL" sz="28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 lvl="0">
              <a:spcBef>
                <a:spcPts val="1200"/>
              </a:spcBef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materiały zużywalne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niezbędne do realizacji zadań stażowych.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74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585" y="204808"/>
            <a:ext cx="8887691" cy="513649"/>
          </a:xfrm>
        </p:spPr>
        <p:txBody>
          <a:bodyPr>
            <a:normAutofit fontScale="90000"/>
          </a:bodyPr>
          <a:lstStyle/>
          <a:p>
            <a:r>
              <a:rPr lang="pl-PL" sz="2800" dirty="0" smtClean="0">
                <a:latin typeface="Cambria" pitchFamily="18" charset="0"/>
              </a:rPr>
              <a:t>W 2018 roku planuje się objęcie stażem:</a:t>
            </a:r>
            <a:endParaRPr lang="pl-PL" sz="28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816429"/>
            <a:ext cx="9422080" cy="5943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Cambria" pitchFamily="18" charset="0"/>
              </a:rPr>
              <a:t>STUDIA </a:t>
            </a:r>
            <a:r>
              <a:rPr lang="pl-PL" sz="2000" b="1" dirty="0">
                <a:latin typeface="Cambria" pitchFamily="18" charset="0"/>
              </a:rPr>
              <a:t>I STOPNIA:</a:t>
            </a:r>
            <a:endParaRPr lang="pl-PL" sz="2000" dirty="0">
              <a:latin typeface="Cambria" pitchFamily="18" charset="0"/>
            </a:endParaRPr>
          </a:p>
          <a:p>
            <a:pPr lvl="0"/>
            <a:r>
              <a:rPr lang="pl-PL" sz="2000" dirty="0">
                <a:latin typeface="Cambria" pitchFamily="18" charset="0"/>
              </a:rPr>
              <a:t>Ochrona środowiska (III rok, studia inżynierskie): 4 osoby</a:t>
            </a:r>
          </a:p>
          <a:p>
            <a:pPr lvl="0"/>
            <a:r>
              <a:rPr lang="pl-PL" sz="2000" dirty="0">
                <a:latin typeface="Cambria" pitchFamily="18" charset="0"/>
              </a:rPr>
              <a:t>Architektura krajobrazu  (III rok, studia inżynierskie): 5 osób</a:t>
            </a:r>
          </a:p>
          <a:p>
            <a:pPr lvl="0"/>
            <a:r>
              <a:rPr lang="pl-PL" sz="2000" dirty="0">
                <a:latin typeface="Cambria" pitchFamily="18" charset="0"/>
              </a:rPr>
              <a:t>Biotechnologia (III rok, studia inżynierskie): 12 osób</a:t>
            </a:r>
          </a:p>
          <a:p>
            <a:pPr lvl="0"/>
            <a:r>
              <a:rPr lang="pl-PL" sz="2000" dirty="0">
                <a:latin typeface="Cambria" pitchFamily="18" charset="0"/>
              </a:rPr>
              <a:t>Biotechnologia medyczna (II rok, studia licencjackie): 10 osób</a:t>
            </a:r>
          </a:p>
          <a:p>
            <a:pPr lvl="0"/>
            <a:r>
              <a:rPr lang="pl-PL" sz="2000" dirty="0">
                <a:latin typeface="Cambria" pitchFamily="18" charset="0"/>
              </a:rPr>
              <a:t>Biologia (III rok, studia licencjackie): 5 osób</a:t>
            </a:r>
          </a:p>
          <a:p>
            <a:endParaRPr lang="pl-PL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pl-PL" sz="2000" b="1" dirty="0">
                <a:latin typeface="Cambria" pitchFamily="18" charset="0"/>
              </a:rPr>
              <a:t>STUDIA II STOPNIA:</a:t>
            </a:r>
            <a:endParaRPr lang="pl-PL" sz="2000" dirty="0">
              <a:latin typeface="Cambria" pitchFamily="18" charset="0"/>
            </a:endParaRPr>
          </a:p>
          <a:p>
            <a:pPr lvl="0"/>
            <a:r>
              <a:rPr lang="pl-PL" sz="2000" dirty="0">
                <a:latin typeface="Cambria" pitchFamily="18" charset="0"/>
              </a:rPr>
              <a:t>Ochrona środowiska (II rok, studia II stopnia): 7 osób</a:t>
            </a:r>
          </a:p>
          <a:p>
            <a:pPr lvl="0"/>
            <a:r>
              <a:rPr lang="pl-PL" sz="2000" dirty="0">
                <a:latin typeface="Cambria" pitchFamily="18" charset="0"/>
              </a:rPr>
              <a:t>Architektura krajobrazu  (II rok, studia II stopnia): 6 osób</a:t>
            </a:r>
          </a:p>
          <a:p>
            <a:pPr lvl="0"/>
            <a:r>
              <a:rPr lang="pl-PL" sz="2000" dirty="0">
                <a:latin typeface="Cambria" pitchFamily="18" charset="0"/>
              </a:rPr>
              <a:t>Biotechnologia stosowana 2-letnia (II rok, studia II stopnia): 6 osób</a:t>
            </a:r>
          </a:p>
          <a:p>
            <a:pPr lvl="0"/>
            <a:r>
              <a:rPr lang="pl-PL" sz="2000" dirty="0">
                <a:latin typeface="Cambria" pitchFamily="18" charset="0"/>
              </a:rPr>
              <a:t>Biotechnologia kosmetologiczna (II rok, studia II stopnia): 4 osoby</a:t>
            </a:r>
          </a:p>
          <a:p>
            <a:pPr lvl="0"/>
            <a:r>
              <a:rPr lang="pl-PL" sz="2000" dirty="0">
                <a:latin typeface="Cambria" pitchFamily="18" charset="0"/>
              </a:rPr>
              <a:t>Biotechnologia stosowana 1,5 roczna (II rok, studia II stopnia): 9 </a:t>
            </a:r>
            <a:r>
              <a:rPr lang="pl-PL" sz="2000" dirty="0" smtClean="0">
                <a:latin typeface="Cambria" pitchFamily="18" charset="0"/>
              </a:rPr>
              <a:t>osób</a:t>
            </a:r>
            <a:endParaRPr lang="pl-PL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07" y="258247"/>
            <a:ext cx="10831287" cy="691779"/>
          </a:xfrm>
        </p:spPr>
        <p:txBody>
          <a:bodyPr>
            <a:normAutofit fontScale="90000"/>
          </a:bodyPr>
          <a:lstStyle/>
          <a:p>
            <a:r>
              <a:rPr lang="pl-PL" sz="2400" b="1" u="sng" dirty="0"/>
              <a:t>Proponowane miejsca odbywania staży studenckich </a:t>
            </a:r>
            <a:r>
              <a:rPr lang="pl-PL" sz="2400" b="1" u="sng" dirty="0" smtClean="0"/>
              <a:t/>
            </a:r>
            <a:br>
              <a:rPr lang="pl-PL" sz="2400" b="1" u="sng" dirty="0" smtClean="0"/>
            </a:br>
            <a:r>
              <a:rPr lang="pl-PL" sz="2400" b="1" u="sng" dirty="0" smtClean="0"/>
              <a:t>- studenci </a:t>
            </a:r>
            <a:r>
              <a:rPr lang="pl-PL" sz="2400" b="1" u="sng" dirty="0"/>
              <a:t>Biotechnologii</a:t>
            </a:r>
            <a:r>
              <a:rPr lang="pl-PL" sz="2400" b="1" u="sng" dirty="0" smtClean="0"/>
              <a:t>:</a:t>
            </a:r>
            <a:endParaRPr lang="pl-PL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101145"/>
              </p:ext>
            </p:extLst>
          </p:nvPr>
        </p:nvGraphicFramePr>
        <p:xfrm>
          <a:off x="439387" y="1144979"/>
          <a:ext cx="8942120" cy="5475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3758">
                  <a:extLst>
                    <a:ext uri="{9D8B030D-6E8A-4147-A177-3AD203B41FA5}">
                      <a16:colId xmlns:a16="http://schemas.microsoft.com/office/drawing/2014/main" val="3673047342"/>
                    </a:ext>
                  </a:extLst>
                </a:gridCol>
                <a:gridCol w="4762572">
                  <a:extLst>
                    <a:ext uri="{9D8B030D-6E8A-4147-A177-3AD203B41FA5}">
                      <a16:colId xmlns:a16="http://schemas.microsoft.com/office/drawing/2014/main" val="243261142"/>
                    </a:ext>
                  </a:extLst>
                </a:gridCol>
                <a:gridCol w="3585790">
                  <a:extLst>
                    <a:ext uri="{9D8B030D-6E8A-4147-A177-3AD203B41FA5}">
                      <a16:colId xmlns:a16="http://schemas.microsoft.com/office/drawing/2014/main" val="658810805"/>
                    </a:ext>
                  </a:extLst>
                </a:gridCol>
              </a:tblGrid>
              <a:tr h="395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Miejsce praktyki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Adres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862282"/>
                  </a:ext>
                </a:extLst>
              </a:tr>
              <a:tr h="352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NUTRICIA Zakłady Produkcyjne Sp. z.o.o.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Marka z Jemielnicy 1,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364243"/>
                  </a:ext>
                </a:extLst>
              </a:tr>
              <a:tr h="367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Zott Polska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Chłodnicza 6,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67962"/>
                  </a:ext>
                </a:extLst>
              </a:tr>
              <a:tr h="61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Mleczarnia Turek Sp. z o.o. </a:t>
                      </a: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Zakład w Głubczycach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Raciborska 36, Głubczyce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586157"/>
                  </a:ext>
                </a:extLst>
              </a:tr>
              <a:tr h="349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Wodociągi i Kanalizacja w Opolu Sp. z o.o.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Oleska 64, 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9936081"/>
                  </a:ext>
                </a:extLst>
              </a:tr>
              <a:tr h="488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Wojewódzka Stacja Sanitarno-Epidemiologiczna w Opolu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Mickiewicza 1, 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284613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Wojewódzki Inspektorat Weterynarii Zakład Higieny Weterynaryjnej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Wrocławska 170,  Opole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1022460"/>
                  </a:ext>
                </a:extLst>
              </a:tr>
              <a:tr h="61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Grupa Azoty Zakłady Azotowe Kędzierzyn 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Spółka Akcyjna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Mostowa 30 A, Kędzierzyn-Koźle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107637"/>
                  </a:ext>
                </a:extLst>
              </a:tr>
              <a:tr h="626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HELIXIA Spółka jawna. A. Minossora i wspólnicy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Oldrzyszowice 103, Lewin Brzeski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734401"/>
                  </a:ext>
                </a:extLst>
              </a:tr>
              <a:tr h="450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Intersilesia McBride Polska Sp. z o.o.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ul. Matejki 2a, Strzelce Opolskie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592562"/>
                  </a:ext>
                </a:extLst>
              </a:tr>
              <a:tr h="61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Zakład Wykonywania Pomiarów</a:t>
                      </a: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EMITOR S. C.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ul. Olimpijska 6,  Opole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070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0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954"/>
            <a:ext cx="10515600" cy="179161"/>
          </a:xfrm>
        </p:spPr>
        <p:txBody>
          <a:bodyPr>
            <a:normAutofit fontScale="90000"/>
          </a:bodyPr>
          <a:lstStyle/>
          <a:p>
            <a:r>
              <a:rPr lang="pl-PL" sz="2000" b="1" u="sng" dirty="0"/>
              <a:t>Studenci Ochrony Środowiska:</a:t>
            </a:r>
            <a:endParaRPr lang="pl-PL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721889"/>
              </p:ext>
            </p:extLst>
          </p:nvPr>
        </p:nvGraphicFramePr>
        <p:xfrm>
          <a:off x="368138" y="938154"/>
          <a:ext cx="8823363" cy="5753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813">
                  <a:extLst>
                    <a:ext uri="{9D8B030D-6E8A-4147-A177-3AD203B41FA5}">
                      <a16:colId xmlns:a16="http://schemas.microsoft.com/office/drawing/2014/main" val="636615805"/>
                    </a:ext>
                  </a:extLst>
                </a:gridCol>
                <a:gridCol w="4695794">
                  <a:extLst>
                    <a:ext uri="{9D8B030D-6E8A-4147-A177-3AD203B41FA5}">
                      <a16:colId xmlns:a16="http://schemas.microsoft.com/office/drawing/2014/main" val="3789415600"/>
                    </a:ext>
                  </a:extLst>
                </a:gridCol>
                <a:gridCol w="3548756">
                  <a:extLst>
                    <a:ext uri="{9D8B030D-6E8A-4147-A177-3AD203B41FA5}">
                      <a16:colId xmlns:a16="http://schemas.microsoft.com/office/drawing/2014/main" val="3497215999"/>
                    </a:ext>
                  </a:extLst>
                </a:gridCol>
              </a:tblGrid>
              <a:tr h="30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Miejsce praktyki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Adres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1071483324"/>
                  </a:ext>
                </a:extLst>
              </a:tr>
              <a:tr h="5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Instytut Podstaw Inżynierii Środowiska PAN Zabrze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Marii Skłodowskiej-Curie, Zabrze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2935805455"/>
                  </a:ext>
                </a:extLst>
              </a:tr>
              <a:tr h="339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Wodociągi i Kanalizacja w Opolu Sp. z o.o.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ul. Oleska 64, Opole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432637480"/>
                  </a:ext>
                </a:extLst>
              </a:tr>
              <a:tr h="5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Wojewódzki Fundusz Ochrony Środowiska i Gospodarki Wodnej w Opolu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Krakowska 53,  Opole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1186874118"/>
                  </a:ext>
                </a:extLst>
              </a:tr>
              <a:tr h="3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Cementownia "Odra" S.A.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Budowlanych 9, Opole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144385737"/>
                  </a:ext>
                </a:extLst>
              </a:tr>
              <a:tr h="5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Instytut Ceramiki i Materiałów Budowlanych Oddział Inżynierii Procesowej Materiałów Budowlanych w Opolu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ul. Oświęcimska 21, Opole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3300810177"/>
                  </a:ext>
                </a:extLst>
              </a:tr>
              <a:tr h="5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Opolski Ośrodek Doradztwa Rolniczego w Łosiowie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Główna 1, Łosiów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2229668428"/>
                  </a:ext>
                </a:extLst>
              </a:tr>
              <a:tr h="295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Brenntag Polska Sp. z o.o.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Józefa Bema 21, Kędzierzyn-Koźle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1613242844"/>
                  </a:ext>
                </a:extLst>
              </a:tr>
              <a:tr h="3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Remondis Sp zoo. w Opolu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aleja Przyjaźni 9, Opole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4062800246"/>
                  </a:ext>
                </a:extLst>
              </a:tr>
              <a:tr h="83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Instytut Oceanografii</a:t>
                      </a:r>
                      <a:endParaRPr lang="pl-PL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Uniwersytet Gdański</a:t>
                      </a:r>
                      <a:endParaRPr lang="pl-PL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Wydział Oceanografii i Geografii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al. Marszałka Piłsudskiego 46, Gdynia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2311483222"/>
                  </a:ext>
                </a:extLst>
              </a:tr>
              <a:tr h="5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Uniwersytet Przyrodniczy w Poznaniu</a:t>
                      </a:r>
                      <a:endParaRPr lang="pl-PL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Wydział Rolnictwa i Bioinżynierii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ul. Wojska Polskiego 28, Poznań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3336461937"/>
                  </a:ext>
                </a:extLst>
              </a:tr>
              <a:tr h="55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Politechnika Wrocławska</a:t>
                      </a:r>
                      <a:endParaRPr lang="pl-PL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Laboratorium Chemiczne Analiz Wielopierwiastkowych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Wybrzeże Wyspiańskiego 27, Wrocław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10" marR="63110" marT="0" marB="0"/>
                </a:tc>
                <a:extLst>
                  <a:ext uri="{0D108BD9-81ED-4DB2-BD59-A6C34878D82A}">
                    <a16:rowId xmlns:a16="http://schemas.microsoft.com/office/drawing/2014/main" val="113021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6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1110</Words>
  <Application>Microsoft Office PowerPoint</Application>
  <PresentationFormat>Widescreen</PresentationFormat>
  <Paragraphs>227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Trebuchet MS</vt:lpstr>
      <vt:lpstr>Wingdings 2</vt:lpstr>
      <vt:lpstr>Wingdings 3</vt:lpstr>
      <vt:lpstr>Facet</vt:lpstr>
      <vt:lpstr>PowerPoint Presentation</vt:lpstr>
      <vt:lpstr>PowerPoint Presentation</vt:lpstr>
      <vt:lpstr>Zasady rekrutacji</vt:lpstr>
      <vt:lpstr>Listy rankingowe ustalane będą w oparciu o „wskaźnik stażowy”:</vt:lpstr>
      <vt:lpstr>Rekrutacja – dokumenty zbieramy od 1.02.2018 r.</vt:lpstr>
      <vt:lpstr>Każdemu stażyście oferowane jest:</vt:lpstr>
      <vt:lpstr>W 2018 roku planuje się objęcie stażem:</vt:lpstr>
      <vt:lpstr>Proponowane miejsca odbywania staży studenckich  - studenci Biotechnologii:</vt:lpstr>
      <vt:lpstr>Studenci Ochrony Środowiska:</vt:lpstr>
      <vt:lpstr>Studenci Architektury Krajobrazu:</vt:lpstr>
      <vt:lpstr>Studenci Biologii:</vt:lpstr>
      <vt:lpstr>Przewiduje się zakup następujących materiałów zużywalnych:</vt:lpstr>
      <vt:lpstr>Kierunek Biologia i Ochrona Środowiska (w przypadku stażu w terenie) </vt:lpstr>
      <vt:lpstr>Architektura Krajobrazu (w przypadku stażu w biurze architektonicznym - 1 wariant):</vt:lpstr>
      <vt:lpstr>Architektura Krajobrazu – (w przypadku stażu w biurze architektonicznym  -2 wariant):  </vt:lpstr>
      <vt:lpstr>Architektura Krajobrazu (w przypadku stażu w ogrodzie botanicznym czy szkółce drzew i krzewów:</vt:lpstr>
      <vt:lpstr>V. SZCZEGÓŁY I RODZAJ WSPARCIA</vt:lpstr>
      <vt:lpstr>WIĘCEJ INFORMACJI NA STRONIE: www.stazeuo.uni.opole.pl  oraz dodatkowo: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mgore</dc:creator>
  <cp:lastModifiedBy>mgore</cp:lastModifiedBy>
  <cp:revision>28</cp:revision>
  <dcterms:created xsi:type="dcterms:W3CDTF">2018-01-07T20:53:12Z</dcterms:created>
  <dcterms:modified xsi:type="dcterms:W3CDTF">2018-01-08T18:32:28Z</dcterms:modified>
</cp:coreProperties>
</file>